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4" r:id="rId2"/>
    <p:sldId id="276" r:id="rId3"/>
    <p:sldId id="279" r:id="rId4"/>
    <p:sldId id="280" r:id="rId5"/>
    <p:sldId id="295" r:id="rId6"/>
    <p:sldId id="302" r:id="rId7"/>
    <p:sldId id="303" r:id="rId8"/>
    <p:sldId id="304" r:id="rId9"/>
    <p:sldId id="310" r:id="rId10"/>
    <p:sldId id="265" r:id="rId11"/>
    <p:sldId id="266" r:id="rId12"/>
    <p:sldId id="267" r:id="rId13"/>
    <p:sldId id="268" r:id="rId14"/>
    <p:sldId id="294" r:id="rId15"/>
    <p:sldId id="293" r:id="rId16"/>
    <p:sldId id="305" r:id="rId17"/>
    <p:sldId id="306" r:id="rId18"/>
    <p:sldId id="311" r:id="rId19"/>
    <p:sldId id="312" r:id="rId20"/>
    <p:sldId id="307" r:id="rId21"/>
    <p:sldId id="292" r:id="rId22"/>
    <p:sldId id="313" r:id="rId23"/>
    <p:sldId id="309" r:id="rId24"/>
    <p:sldId id="269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CF"/>
    <a:srgbClr val="110001"/>
    <a:srgbClr val="0E0001"/>
    <a:srgbClr val="120002"/>
    <a:srgbClr val="F2AD86"/>
    <a:srgbClr val="B00003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-398" y="-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4981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378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142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5640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564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114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301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80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34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08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550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6A327-F95C-4DDE-A627-11FB4F9D448E}" type="datetimeFigureOut">
              <a:rPr lang="pt-BR" smtClean="0"/>
              <a:t>05/12/2018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743C-4441-4171-B66A-FCAAE559825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709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5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8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4.png"/><Relationship Id="rId7" Type="http://schemas.openxmlformats.org/officeDocument/2006/relationships/image" Target="../media/image70.png"/><Relationship Id="rId2" Type="http://schemas.openxmlformats.org/officeDocument/2006/relationships/hyperlink" Target="http://monkeyshealthcare.azurewebsites.net/html/ho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02" y="1139486"/>
            <a:ext cx="9477502" cy="2940146"/>
          </a:xfrm>
          <a:prstGeom prst="rect">
            <a:avLst/>
          </a:prstGeom>
          <a:effectLst>
            <a:outerShdw blurRad="228600" sx="101000" sy="101000" algn="ctr" rotWithShape="0">
              <a:schemeClr val="bg1">
                <a:lumMod val="95000"/>
              </a:schemeClr>
            </a:outerShdw>
          </a:effec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570274"/>
            <a:ext cx="10944000" cy="4620703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108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upo 101"/>
          <p:cNvGrpSpPr/>
          <p:nvPr/>
        </p:nvGrpSpPr>
        <p:grpSpPr>
          <a:xfrm>
            <a:off x="940157" y="1081825"/>
            <a:ext cx="10354614" cy="4567461"/>
            <a:chOff x="1262130" y="1056068"/>
            <a:chExt cx="10354614" cy="4567461"/>
          </a:xfrm>
        </p:grpSpPr>
        <p:grpSp>
          <p:nvGrpSpPr>
            <p:cNvPr id="6" name="Agrupar 5"/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3074" name="Picture 2" descr="Resultado de imagem para BANCO DE DADOS ICON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0" name="Picture 8" descr="Resultado de imagem para arduino uno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Resultado de imagem para dht11 ic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6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3" name="Agrupar 2"/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13" name="Imagem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1028" name="Picture 4" descr="Resultado de imagem para configuration icon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Resultado de imagem para configuration icon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CaixaDeTexto 15"/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ALIMENTAÇÃO EXTERNA</a:t>
              </a:r>
              <a:endParaRPr lang="pt-BR" sz="1100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ENTRADA/SAÍDA DIGITAL</a:t>
              </a:r>
              <a:endParaRPr lang="pt-BR" sz="1100" dirty="0"/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pt-BR" sz="1600" dirty="0" smtClean="0"/>
                <a:t> </a:t>
              </a:r>
              <a:r>
                <a:rPr lang="pt-BR" sz="1200" dirty="0" smtClean="0"/>
                <a:t>USB</a:t>
              </a:r>
              <a:endParaRPr lang="pt-BR" sz="1600" dirty="0"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Baixo consumo de corrente: 200uA a 500mA</a:t>
              </a:r>
              <a:endParaRPr lang="pt-BR" dirty="0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 smtClean="0"/>
                <a:t> 1 Kb interno de RAM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ALIMENTAÇÃO</a:t>
              </a:r>
              <a:endParaRPr lang="pt-BR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MICROCONTROLADOR</a:t>
              </a:r>
              <a:endParaRPr lang="pt-BR" sz="1400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5V</a:t>
              </a:r>
              <a:endParaRPr lang="pt-BR" sz="1400" dirty="0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Font typeface="Arial" pitchFamily="34" charset="0"/>
                <a:buChar char="•"/>
              </a:pPr>
              <a:r>
                <a:rPr lang="pt-BR" sz="1200" dirty="0" smtClean="0"/>
                <a:t> Arduino</a:t>
              </a:r>
              <a:endParaRPr lang="pt-BR" sz="1200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Font typeface="Arial" pitchFamily="34" charset="0"/>
                <a:buChar char="•"/>
              </a:pPr>
              <a:r>
                <a:rPr lang="pt-BR" sz="1200" dirty="0" smtClean="0"/>
                <a:t> Sistema Op. Windows</a:t>
              </a:r>
              <a:endParaRPr lang="pt-BR" sz="1200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buFont typeface="Arial" pitchFamily="34" charset="0"/>
                <a:buChar char="•"/>
              </a:pPr>
              <a:r>
                <a:rPr lang="pt-BR" sz="1200" dirty="0" smtClean="0"/>
                <a:t> BD Azure</a:t>
              </a:r>
              <a:endParaRPr lang="pt-BR" sz="1200" dirty="0"/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A = 0</a:t>
              </a:r>
              <a:endParaRPr lang="pt-BR" sz="1100" dirty="0"/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 smtClean="0"/>
                <a:t>GND</a:t>
              </a:r>
              <a:endParaRPr lang="pt-BR" dirty="0"/>
            </a:p>
          </p:txBody>
        </p:sp>
        <p:cxnSp>
          <p:nvCxnSpPr>
            <p:cNvPr id="33" name="Conector angulado 23"/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angulado 39"/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angulado 39"/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angulado 39"/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angulado 39"/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angulado 39"/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angulado 39"/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angulado 39"/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angulado 39"/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ector angulado 39"/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angulado 39"/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Conector angulado 39"/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angulado 39"/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Multiplicar 99"/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1" name="Conector angulado 39"/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6681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upo 87"/>
          <p:cNvGrpSpPr/>
          <p:nvPr/>
        </p:nvGrpSpPr>
        <p:grpSpPr>
          <a:xfrm>
            <a:off x="1398174" y="1260764"/>
            <a:ext cx="2758190" cy="1376897"/>
            <a:chOff x="1605993" y="1577778"/>
            <a:chExt cx="3775053" cy="1780319"/>
          </a:xfrm>
        </p:grpSpPr>
        <p:pic>
          <p:nvPicPr>
            <p:cNvPr id="46" name="Picture 8" descr="Resultado de imagem para arduino uno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993" y="1577778"/>
              <a:ext cx="2219033" cy="157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Resultado de imagem para dht11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9368">
              <a:off x="4241764" y="1688187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3" name="Conector reto 72"/>
            <p:cNvCxnSpPr/>
            <p:nvPr/>
          </p:nvCxnSpPr>
          <p:spPr>
            <a:xfrm rot="5400000">
              <a:off x="2864948" y="3120120"/>
              <a:ext cx="108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 rot="10800000">
              <a:off x="2921046" y="3157132"/>
              <a:ext cx="972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/>
            <p:cNvCxnSpPr/>
            <p:nvPr/>
          </p:nvCxnSpPr>
          <p:spPr>
            <a:xfrm rot="5400000">
              <a:off x="3358179" y="2630209"/>
              <a:ext cx="1044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 rot="10800000">
              <a:off x="3867903" y="2109706"/>
              <a:ext cx="324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Multiplicar 76"/>
            <p:cNvSpPr/>
            <p:nvPr/>
          </p:nvSpPr>
          <p:spPr>
            <a:xfrm rot="5400000">
              <a:off x="4231297" y="225528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8" name="Conector reto 77"/>
            <p:cNvCxnSpPr/>
            <p:nvPr/>
          </p:nvCxnSpPr>
          <p:spPr>
            <a:xfrm rot="5400000">
              <a:off x="3204017" y="3161060"/>
              <a:ext cx="180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 rot="10800000">
              <a:off x="3288759" y="3240779"/>
              <a:ext cx="720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 rot="5400000">
              <a:off x="3475428" y="2733264"/>
              <a:ext cx="1044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 rot="10800000">
              <a:off x="3999340" y="2226105"/>
              <a:ext cx="216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rot="5400000">
              <a:off x="2925466" y="3195331"/>
              <a:ext cx="288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rot="10800000">
              <a:off x="3055818" y="3336114"/>
              <a:ext cx="10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to 83"/>
            <p:cNvCxnSpPr/>
            <p:nvPr/>
          </p:nvCxnSpPr>
          <p:spPr>
            <a:xfrm rot="5400000">
              <a:off x="3672951" y="2907303"/>
              <a:ext cx="90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/>
            <p:nvPr/>
          </p:nvCxnSpPr>
          <p:spPr>
            <a:xfrm rot="10800000">
              <a:off x="4109931" y="2458800"/>
              <a:ext cx="144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Elipse 92"/>
          <p:cNvSpPr/>
          <p:nvPr/>
        </p:nvSpPr>
        <p:spPr>
          <a:xfrm>
            <a:off x="1066799" y="2632364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1</a:t>
            </a:r>
            <a:endParaRPr lang="pt-BR" b="1" dirty="0"/>
          </a:p>
        </p:txBody>
      </p:sp>
      <p:sp>
        <p:nvSpPr>
          <p:cNvPr id="95" name="Elipse 94"/>
          <p:cNvSpPr/>
          <p:nvPr/>
        </p:nvSpPr>
        <p:spPr>
          <a:xfrm>
            <a:off x="6456218" y="5250873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4</a:t>
            </a:r>
            <a:endParaRPr lang="pt-BR" b="1" dirty="0"/>
          </a:p>
        </p:txBody>
      </p:sp>
      <p:sp>
        <p:nvSpPr>
          <p:cNvPr id="96" name="Elipse 95"/>
          <p:cNvSpPr/>
          <p:nvPr/>
        </p:nvSpPr>
        <p:spPr>
          <a:xfrm>
            <a:off x="8556336" y="831273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3</a:t>
            </a:r>
            <a:endParaRPr lang="pt-BR" b="1" dirty="0"/>
          </a:p>
        </p:txBody>
      </p:sp>
      <p:sp>
        <p:nvSpPr>
          <p:cNvPr id="102" name="Elipse 101"/>
          <p:cNvSpPr/>
          <p:nvPr/>
        </p:nvSpPr>
        <p:spPr>
          <a:xfrm>
            <a:off x="2539999" y="5056909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2</a:t>
            </a:r>
          </a:p>
        </p:txBody>
      </p:sp>
      <p:sp>
        <p:nvSpPr>
          <p:cNvPr id="104" name="CaixaDeTexto 103"/>
          <p:cNvSpPr txBox="1"/>
          <p:nvPr/>
        </p:nvSpPr>
        <p:spPr>
          <a:xfrm>
            <a:off x="2133602" y="2770910"/>
            <a:ext cx="184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Conecta o </a:t>
            </a:r>
            <a:r>
              <a:rPr lang="pt-BR" sz="1600" dirty="0" err="1" smtClean="0"/>
              <a:t>arduino</a:t>
            </a:r>
            <a:r>
              <a:rPr lang="pt-BR" sz="1600" dirty="0" smtClean="0"/>
              <a:t> a uma porta USB do seu computador</a:t>
            </a:r>
            <a:endParaRPr lang="pt-BR" sz="1600" dirty="0"/>
          </a:p>
        </p:txBody>
      </p:sp>
      <p:cxnSp>
        <p:nvCxnSpPr>
          <p:cNvPr id="105" name="Conector angulado 23"/>
          <p:cNvCxnSpPr/>
          <p:nvPr/>
        </p:nvCxnSpPr>
        <p:spPr>
          <a:xfrm rot="16200000" flipH="1">
            <a:off x="1603221" y="3139042"/>
            <a:ext cx="1404000" cy="10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Imagem 10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22" y="3964862"/>
            <a:ext cx="1464856" cy="1464856"/>
          </a:xfrm>
          <a:prstGeom prst="rect">
            <a:avLst/>
          </a:prstGeom>
        </p:spPr>
      </p:pic>
      <p:sp>
        <p:nvSpPr>
          <p:cNvPr id="109" name="CaixaDeTexto 108"/>
          <p:cNvSpPr txBox="1"/>
          <p:nvPr/>
        </p:nvSpPr>
        <p:spPr>
          <a:xfrm>
            <a:off x="6012880" y="3158858"/>
            <a:ext cx="2092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 partir de um Software os dados são coletados e enviado para a nuvem via servidor </a:t>
            </a:r>
            <a:r>
              <a:rPr lang="pt-BR" sz="1600" dirty="0" err="1" smtClean="0"/>
              <a:t>Nodejs</a:t>
            </a:r>
            <a:r>
              <a:rPr lang="pt-BR" sz="1600" dirty="0"/>
              <a:t>.</a:t>
            </a:r>
          </a:p>
        </p:txBody>
      </p:sp>
      <p:cxnSp>
        <p:nvCxnSpPr>
          <p:cNvPr id="112" name="Conector angulado 23"/>
          <p:cNvCxnSpPr/>
          <p:nvPr/>
        </p:nvCxnSpPr>
        <p:spPr>
          <a:xfrm flipV="1">
            <a:off x="4947227" y="2520328"/>
            <a:ext cx="684000" cy="1836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Conector angulado 23"/>
          <p:cNvCxnSpPr/>
          <p:nvPr/>
        </p:nvCxnSpPr>
        <p:spPr>
          <a:xfrm rot="16200000" flipH="1">
            <a:off x="8588408" y="2637279"/>
            <a:ext cx="1584000" cy="900000"/>
          </a:xfrm>
          <a:prstGeom prst="bentConnector3">
            <a:avLst>
              <a:gd name="adj1" fmla="val 6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3" name="Grupo 122"/>
          <p:cNvGrpSpPr/>
          <p:nvPr/>
        </p:nvGrpSpPr>
        <p:grpSpPr>
          <a:xfrm>
            <a:off x="9116291" y="4225636"/>
            <a:ext cx="1981200" cy="1773381"/>
            <a:chOff x="8839200" y="4100945"/>
            <a:chExt cx="1981200" cy="1773381"/>
          </a:xfrm>
        </p:grpSpPr>
        <p:grpSp>
          <p:nvGrpSpPr>
            <p:cNvPr id="121" name="Grupo 120"/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19" name="Picture 2" descr="Resultado de imagem para BANCO DE DADOS ICO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2" name="CaixaDeTexto 121"/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3300" b="1" dirty="0" smtClean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  <a:endParaRPr lang="pt-BR" sz="3300" b="1" dirty="0">
                <a:effectLst>
                  <a:outerShdw blurRad="317500" sx="102000" sy="102000" algn="ctr" rotWithShape="0">
                    <a:prstClr val="black">
                      <a:alpha val="78000"/>
                    </a:prstClr>
                  </a:outerShdw>
                </a:effectLst>
              </a:endParaRPr>
            </a:p>
          </p:txBody>
        </p:sp>
      </p:grpSp>
      <p:sp>
        <p:nvSpPr>
          <p:cNvPr id="125" name="CaixaDeTexto 124"/>
          <p:cNvSpPr txBox="1"/>
          <p:nvPr/>
        </p:nvSpPr>
        <p:spPr>
          <a:xfrm>
            <a:off x="7273644" y="5126204"/>
            <a:ext cx="209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O  banco recebe os dados e os armazena no Azure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32333" t="11111" r="32235" b="33681"/>
          <a:stretch/>
        </p:blipFill>
        <p:spPr>
          <a:xfrm>
            <a:off x="6173421" y="1019538"/>
            <a:ext cx="2214295" cy="1939795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AQUISIÇÃO DE DADOS - SOLUÇÃO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3947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122"/>
          <p:cNvGrpSpPr/>
          <p:nvPr/>
        </p:nvGrpSpPr>
        <p:grpSpPr>
          <a:xfrm>
            <a:off x="1064354" y="4338177"/>
            <a:ext cx="1981200" cy="1773381"/>
            <a:chOff x="8839200" y="4100945"/>
            <a:chExt cx="1981200" cy="1773381"/>
          </a:xfrm>
        </p:grpSpPr>
        <p:grpSp>
          <p:nvGrpSpPr>
            <p:cNvPr id="5" name="Grupo 120"/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7" name="Picture 2" descr="Resultado de imagem para BANCO DE DADOS ICON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Imagem relacionada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CaixaDeTexto 5"/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pt-BR" sz="3300" b="1" dirty="0" smtClean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  <a:endParaRPr lang="pt-BR" sz="3300" b="1" dirty="0">
                <a:effectLst>
                  <a:outerShdw blurRad="317500" sx="102000" sy="102000" algn="ctr" rotWithShape="0">
                    <a:prstClr val="black">
                      <a:alpha val="78000"/>
                    </a:prstClr>
                  </a:outerShdw>
                </a:effectLst>
              </a:endParaRP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2961146" y="4926719"/>
            <a:ext cx="3355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Nele estão sendo armazenados os dados cadastrados, a coleta de </a:t>
            </a:r>
            <a:r>
              <a:rPr lang="pt-BR" sz="1600" dirty="0" smtClean="0"/>
              <a:t>temperatura e umidade </a:t>
            </a:r>
            <a:r>
              <a:rPr lang="pt-BR" sz="1600" dirty="0"/>
              <a:t>e as alterações dos mesmos</a:t>
            </a:r>
            <a:r>
              <a:rPr lang="pt-BR" sz="1600" dirty="0" smtClean="0"/>
              <a:t>.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BANCO DE DADOS</a:t>
            </a:r>
            <a:endParaRPr lang="pt-BR" sz="24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t="8894" r="15703" b="7644"/>
          <a:stretch/>
        </p:blipFill>
        <p:spPr>
          <a:xfrm>
            <a:off x="2891063" y="1019840"/>
            <a:ext cx="6223219" cy="346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MODELO LÓGICO DE DADOS</a:t>
            </a:r>
            <a:endParaRPr lang="pt-BR" sz="2400" b="1" dirty="0"/>
          </a:p>
        </p:txBody>
      </p:sp>
      <p:pic>
        <p:nvPicPr>
          <p:cNvPr id="1026" name="Picture 2" descr="https://raw.githubusercontent.com/allantnunes/MonkeysHealthcare/master/Banco%20de%20Dados/Modelagem%20Projeto/Modelo%20L%C3%B3gi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4" y="879838"/>
            <a:ext cx="79152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2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25" y="3148644"/>
            <a:ext cx="907881" cy="92978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29" y="4295696"/>
            <a:ext cx="1450009" cy="986812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1717685" y="1388897"/>
            <a:ext cx="1171296" cy="1534091"/>
            <a:chOff x="1021784" y="847307"/>
            <a:chExt cx="1470793" cy="2052256"/>
          </a:xfrm>
        </p:grpSpPr>
        <p:grpSp>
          <p:nvGrpSpPr>
            <p:cNvPr id="15" name="Agrupar 14"/>
            <p:cNvGrpSpPr/>
            <p:nvPr/>
          </p:nvGrpSpPr>
          <p:grpSpPr>
            <a:xfrm>
              <a:off x="1021784" y="847307"/>
              <a:ext cx="1470793" cy="2052256"/>
              <a:chOff x="6513175" y="48555"/>
              <a:chExt cx="1470793" cy="2052256"/>
            </a:xfrm>
          </p:grpSpPr>
          <p:pic>
            <p:nvPicPr>
              <p:cNvPr id="20" name="Picture 2" descr="Resultado de imagem para INDREL scientific lab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91" t="42002" r="20047" b="6470"/>
              <a:stretch/>
            </p:blipFill>
            <p:spPr bwMode="auto">
              <a:xfrm>
                <a:off x="6513175" y="48555"/>
                <a:ext cx="1470793" cy="2052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tângulo 20"/>
              <p:cNvSpPr/>
              <p:nvPr/>
            </p:nvSpPr>
            <p:spPr>
              <a:xfrm>
                <a:off x="6697715" y="312823"/>
                <a:ext cx="244958" cy="1330565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16" name="Agrupar 15"/>
            <p:cNvGrpSpPr/>
            <p:nvPr/>
          </p:nvGrpSpPr>
          <p:grpSpPr>
            <a:xfrm>
              <a:off x="1649805" y="1873435"/>
              <a:ext cx="498440" cy="495110"/>
              <a:chOff x="2126607" y="377371"/>
              <a:chExt cx="3795222" cy="3856497"/>
            </a:xfrm>
          </p:grpSpPr>
          <p:pic>
            <p:nvPicPr>
              <p:cNvPr id="17" name="Picture 2" descr="Imagem relacionad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108043" flipH="1">
                <a:off x="2689389" y="377371"/>
                <a:ext cx="2316614" cy="2310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Resultado de imagem para microscope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607" y="624298"/>
                <a:ext cx="2316614" cy="3577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8" descr="Resultado de imagem para lab icon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3637" y="2210587"/>
                <a:ext cx="2078192" cy="2023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Agrupar 22"/>
          <p:cNvGrpSpPr/>
          <p:nvPr/>
        </p:nvGrpSpPr>
        <p:grpSpPr>
          <a:xfrm>
            <a:off x="9365649" y="4294696"/>
            <a:ext cx="1460529" cy="1548854"/>
            <a:chOff x="1919060" y="1003300"/>
            <a:chExt cx="5588472" cy="4876800"/>
          </a:xfrm>
        </p:grpSpPr>
        <p:pic>
          <p:nvPicPr>
            <p:cNvPr id="24" name="Imagem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060" y="1003300"/>
              <a:ext cx="5588472" cy="4876800"/>
            </a:xfrm>
            <a:prstGeom prst="rect">
              <a:avLst/>
            </a:prstGeom>
          </p:spPr>
        </p:pic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5710" y="1180615"/>
              <a:ext cx="5166789" cy="2892539"/>
            </a:xfrm>
            <a:prstGeom prst="rect">
              <a:avLst/>
            </a:prstGeom>
          </p:spPr>
        </p:pic>
      </p:grpSp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37" y="1101008"/>
            <a:ext cx="4398551" cy="1364535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3411593" y="28584"/>
            <a:ext cx="542005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APLICAÇÃO – DESENHO DA SOLUÇÃO</a:t>
            </a:r>
            <a:endParaRPr lang="pt-BR" sz="24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874436" y="8315007"/>
            <a:ext cx="455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Usuário final (Monitor)</a:t>
            </a:r>
            <a:endParaRPr lang="pt-BR" sz="1400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1846967" y="2767445"/>
            <a:ext cx="1154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Refrigerador </a:t>
            </a:r>
            <a:endParaRPr lang="pt-BR" sz="1400" b="1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9466156" y="5548635"/>
            <a:ext cx="132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Aplicação Web </a:t>
            </a:r>
            <a:endParaRPr lang="pt-BR" sz="1400" b="1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5613214" y="5820083"/>
            <a:ext cx="1377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Banco de dados</a:t>
            </a:r>
            <a:endParaRPr lang="pt-BR" sz="1400" b="1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1001427" y="5350845"/>
            <a:ext cx="2716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Sensor de temperatura e umidade</a:t>
            </a:r>
            <a:endParaRPr lang="pt-BR" sz="1400" b="1" dirty="0"/>
          </a:p>
        </p:txBody>
      </p:sp>
      <p:sp>
        <p:nvSpPr>
          <p:cNvPr id="33" name="CaixaDeTexto 32"/>
          <p:cNvSpPr txBox="1"/>
          <p:nvPr/>
        </p:nvSpPr>
        <p:spPr>
          <a:xfrm rot="16200000">
            <a:off x="392217" y="3349730"/>
            <a:ext cx="1725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Temperatura e umidade </a:t>
            </a:r>
            <a:endParaRPr lang="pt-BR" sz="1200" b="1" dirty="0"/>
          </a:p>
        </p:txBody>
      </p:sp>
      <p:grpSp>
        <p:nvGrpSpPr>
          <p:cNvPr id="36" name="Agrupar 35"/>
          <p:cNvGrpSpPr/>
          <p:nvPr/>
        </p:nvGrpSpPr>
        <p:grpSpPr>
          <a:xfrm>
            <a:off x="4993747" y="4322009"/>
            <a:ext cx="2726299" cy="1541831"/>
            <a:chOff x="5003575" y="4385465"/>
            <a:chExt cx="2726299" cy="1541831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960" y="4385465"/>
              <a:ext cx="1447040" cy="1447040"/>
            </a:xfrm>
            <a:prstGeom prst="rect">
              <a:avLst/>
            </a:prstGeom>
          </p:spPr>
        </p:pic>
        <p:pic>
          <p:nvPicPr>
            <p:cNvPr id="1026" name="Picture 2" descr="Resultado de imagem para azure 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817" y="5358674"/>
              <a:ext cx="1120057" cy="56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xmlns="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5003575" y="5142818"/>
              <a:ext cx="898809" cy="784478"/>
            </a:xfrm>
            <a:prstGeom prst="rect">
              <a:avLst/>
            </a:prstGeom>
          </p:spPr>
        </p:pic>
      </p:grpSp>
      <p:grpSp>
        <p:nvGrpSpPr>
          <p:cNvPr id="7" name="Agrupar 6"/>
          <p:cNvGrpSpPr/>
          <p:nvPr/>
        </p:nvGrpSpPr>
        <p:grpSpPr>
          <a:xfrm>
            <a:off x="9027205" y="1193543"/>
            <a:ext cx="1901354" cy="1733373"/>
            <a:chOff x="8424344" y="1921275"/>
            <a:chExt cx="1901354" cy="1733373"/>
          </a:xfrm>
        </p:grpSpPr>
        <p:pic>
          <p:nvPicPr>
            <p:cNvPr id="13" name="Picture 2" descr="Resultado de imagem para scientist icon"/>
            <p:cNvPicPr>
              <a:picLocks noChangeAspect="1" noChangeArrowheads="1"/>
            </p:cNvPicPr>
            <p:nvPr/>
          </p:nvPicPr>
          <p:blipFill>
            <a:blip r:embed="rId14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650" y="1921275"/>
              <a:ext cx="1510861" cy="151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aixaDeTexto 34"/>
            <p:cNvSpPr txBox="1"/>
            <p:nvPr/>
          </p:nvSpPr>
          <p:spPr>
            <a:xfrm>
              <a:off x="8424344" y="3346871"/>
              <a:ext cx="1901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 smtClean="0"/>
                <a:t>Usuário final (Monitor)</a:t>
              </a:r>
              <a:endParaRPr lang="pt-BR" sz="1400" b="1" dirty="0"/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2341672" y="2723530"/>
            <a:ext cx="7755565" cy="1476585"/>
            <a:chOff x="2355613" y="2828345"/>
            <a:chExt cx="7755565" cy="1476585"/>
          </a:xfrm>
        </p:grpSpPr>
        <p:cxnSp>
          <p:nvCxnSpPr>
            <p:cNvPr id="8" name="Conector angulado 23"/>
            <p:cNvCxnSpPr/>
            <p:nvPr/>
          </p:nvCxnSpPr>
          <p:spPr>
            <a:xfrm rot="5400000">
              <a:off x="5004945" y="2039734"/>
              <a:ext cx="440237" cy="201746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angulado 28"/>
            <p:cNvCxnSpPr/>
            <p:nvPr/>
          </p:nvCxnSpPr>
          <p:spPr>
            <a:xfrm rot="10800000" flipV="1">
              <a:off x="2357958" y="3734809"/>
              <a:ext cx="3877139" cy="448980"/>
            </a:xfrm>
            <a:prstGeom prst="bentConnector3">
              <a:avLst>
                <a:gd name="adj1" fmla="val 1000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angulado 39"/>
            <p:cNvCxnSpPr/>
            <p:nvPr/>
          </p:nvCxnSpPr>
          <p:spPr>
            <a:xfrm rot="16200000" flipH="1">
              <a:off x="5711585" y="3784418"/>
              <a:ext cx="1041022" cy="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angulado 23"/>
            <p:cNvCxnSpPr/>
            <p:nvPr/>
          </p:nvCxnSpPr>
          <p:spPr>
            <a:xfrm rot="16200000" flipH="1">
              <a:off x="7020266" y="2039734"/>
              <a:ext cx="440237" cy="201746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angulado 28"/>
            <p:cNvCxnSpPr/>
            <p:nvPr/>
          </p:nvCxnSpPr>
          <p:spPr>
            <a:xfrm rot="10800000">
              <a:off x="2355613" y="3285297"/>
              <a:ext cx="3877139" cy="448980"/>
            </a:xfrm>
            <a:prstGeom prst="bentConnector3">
              <a:avLst>
                <a:gd name="adj1" fmla="val 1000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angulado 28"/>
            <p:cNvCxnSpPr/>
            <p:nvPr/>
          </p:nvCxnSpPr>
          <p:spPr>
            <a:xfrm rot="10800000" flipH="1">
              <a:off x="6232716" y="3286624"/>
              <a:ext cx="3877139" cy="448980"/>
            </a:xfrm>
            <a:prstGeom prst="bentConnector3">
              <a:avLst>
                <a:gd name="adj1" fmla="val 1000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angulado 28"/>
            <p:cNvCxnSpPr/>
            <p:nvPr/>
          </p:nvCxnSpPr>
          <p:spPr>
            <a:xfrm rot="10800000" flipH="1" flipV="1">
              <a:off x="6234039" y="3734265"/>
              <a:ext cx="3877139" cy="448980"/>
            </a:xfrm>
            <a:prstGeom prst="bentConnector3">
              <a:avLst>
                <a:gd name="adj1" fmla="val 10002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0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APLICAÇÃO</a:t>
            </a:r>
            <a:endParaRPr lang="pt-BR" sz="2400" b="1" dirty="0"/>
          </a:p>
        </p:txBody>
      </p:sp>
      <p:grpSp>
        <p:nvGrpSpPr>
          <p:cNvPr id="75" name="Agrupar 74"/>
          <p:cNvGrpSpPr/>
          <p:nvPr/>
        </p:nvGrpSpPr>
        <p:grpSpPr>
          <a:xfrm>
            <a:off x="1038388" y="1047969"/>
            <a:ext cx="10140187" cy="4511835"/>
            <a:chOff x="790415" y="521027"/>
            <a:chExt cx="10140187" cy="4511835"/>
          </a:xfrm>
        </p:grpSpPr>
        <p:grpSp>
          <p:nvGrpSpPr>
            <p:cNvPr id="3" name="Agrupar 2"/>
            <p:cNvGrpSpPr/>
            <p:nvPr/>
          </p:nvGrpSpPr>
          <p:grpSpPr>
            <a:xfrm>
              <a:off x="790415" y="521027"/>
              <a:ext cx="8353586" cy="4511835"/>
              <a:chOff x="1066799" y="831273"/>
              <a:chExt cx="10030692" cy="5224098"/>
            </a:xfrm>
          </p:grpSpPr>
          <p:grpSp>
            <p:nvGrpSpPr>
              <p:cNvPr id="38" name="Grupo 87"/>
              <p:cNvGrpSpPr/>
              <p:nvPr/>
            </p:nvGrpSpPr>
            <p:grpSpPr>
              <a:xfrm>
                <a:off x="1398174" y="1260764"/>
                <a:ext cx="2758190" cy="1376897"/>
                <a:chOff x="1605993" y="1577778"/>
                <a:chExt cx="3775053" cy="1780319"/>
              </a:xfrm>
            </p:grpSpPr>
            <p:pic>
              <p:nvPicPr>
                <p:cNvPr id="39" name="Picture 8" descr="Resultado de imagem para arduino uno icon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10" descr="Resultado de imagem para dht11 icon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Conector reto 40"/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/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/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/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Multiplicar 44"/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6" name="Conector reto 45"/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Conector reto 46"/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Conector reto 47"/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onector reto 48"/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ector reto 49"/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ector reto 50"/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to 51"/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Elipse 53"/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 smtClean="0"/>
                  <a:t>1</a:t>
                </a:r>
                <a:endParaRPr lang="pt-BR" b="1" dirty="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 smtClean="0"/>
                  <a:t>4</a:t>
                </a:r>
                <a:endParaRPr lang="pt-BR" b="1" dirty="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 smtClean="0"/>
                  <a:t>3</a:t>
                </a:r>
                <a:endParaRPr lang="pt-BR" b="1" dirty="0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 smtClean="0"/>
                  <a:t>2</a:t>
                </a:r>
              </a:p>
            </p:txBody>
          </p:sp>
          <p:sp>
            <p:nvSpPr>
              <p:cNvPr id="58" name="CaixaDeTexto 57"/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/>
                  <a:t>Conecta o </a:t>
                </a:r>
                <a:r>
                  <a:rPr lang="pt-BR" sz="1400" dirty="0" err="1" smtClean="0"/>
                  <a:t>arduino</a:t>
                </a:r>
                <a:r>
                  <a:rPr lang="pt-BR" sz="1400" dirty="0" smtClean="0"/>
                  <a:t> a uma porta USB do seu computador</a:t>
                </a:r>
                <a:endParaRPr lang="pt-BR" sz="1400" dirty="0"/>
              </a:p>
            </p:txBody>
          </p:sp>
          <p:cxnSp>
            <p:nvCxnSpPr>
              <p:cNvPr id="59" name="Conector angulado 23"/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0" name="Imagem 5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61" name="CaixaDeTexto 60"/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/>
                  <a:t>A partir de um Software os dados são coletados e enviado para a nuvem via servidor </a:t>
                </a:r>
                <a:r>
                  <a:rPr lang="pt-BR" sz="1400" dirty="0" err="1" smtClean="0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62" name="Conector angulado 23"/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angulado 23"/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upo 122"/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65" name="Grupo 120"/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67" name="Picture 2" descr="Resultado de imagem para BANCO DE DADOS ICON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8" name="Picture 6" descr="Imagem relacionada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6" name="CaixaDeTexto 65"/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2000" b="1" dirty="0" smtClean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69" name="CaixaDeTexto 68"/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smtClean="0"/>
                  <a:t>O  banco recebe os dados e os armazena no Azure</a:t>
                </a:r>
                <a:endParaRPr lang="pt-BR" sz="1400" dirty="0"/>
              </a:p>
            </p:txBody>
          </p:sp>
          <p:pic>
            <p:nvPicPr>
              <p:cNvPr id="70" name="Imagem 69"/>
              <p:cNvPicPr>
                <a:picLocks noChangeAspect="1"/>
              </p:cNvPicPr>
              <p:nvPr/>
            </p:nvPicPr>
            <p:blipFill rotWithShape="1">
              <a:blip r:embed="rId7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1" name="Agrupar 70"/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74" name="Conector angulado 23"/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CaixaDeTexto 75"/>
          <p:cNvSpPr txBox="1"/>
          <p:nvPr/>
        </p:nvSpPr>
        <p:spPr>
          <a:xfrm>
            <a:off x="9245719" y="1092521"/>
            <a:ext cx="1742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O sistema acessa o banco de dados e mostra a temperatura na tela</a:t>
            </a:r>
            <a:endParaRPr lang="pt-BR" sz="1400" dirty="0"/>
          </a:p>
        </p:txBody>
      </p:sp>
      <p:sp>
        <p:nvSpPr>
          <p:cNvPr id="77" name="Elipse 76"/>
          <p:cNvSpPr/>
          <p:nvPr/>
        </p:nvSpPr>
        <p:spPr>
          <a:xfrm>
            <a:off x="10770898" y="731942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5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04906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354786" y="856250"/>
            <a:ext cx="9787566" cy="5445216"/>
            <a:chOff x="971883" y="837269"/>
            <a:chExt cx="10312408" cy="585254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25" name="Imagem 24" descr="Uma imagem contendo objeto, kit de primeiros socorros, sinal&#10;&#10;Descrição gerada automaticamente">
              <a:extLst>
                <a:ext uri="{FF2B5EF4-FFF2-40B4-BE49-F238E27FC236}">
                  <a16:creationId xmlns:a16="http://schemas.microsoft.com/office/drawing/2014/main" xmlns="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xmlns="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29" name="Imagem 28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xmlns="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33" name="Imagem 32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xmlns="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35" name="Imagem 34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xmlns="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xmlns="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xmlns="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3" name="Imagem 22">
                  <a:extLst>
                    <a:ext uri="{FF2B5EF4-FFF2-40B4-BE49-F238E27FC236}">
                      <a16:creationId xmlns:a16="http://schemas.microsoft.com/office/drawing/2014/main" xmlns="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xmlns="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6" name="Conector: Curvo 45">
              <a:extLst>
                <a:ext uri="{FF2B5EF4-FFF2-40B4-BE49-F238E27FC236}">
                  <a16:creationId xmlns:a16="http://schemas.microsoft.com/office/drawing/2014/main" xmlns="" id="{1FF7976A-304A-4A7C-8588-A40BE0C14AF7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: Curvo 49">
              <a:extLst>
                <a:ext uri="{FF2B5EF4-FFF2-40B4-BE49-F238E27FC236}">
                  <a16:creationId xmlns:a16="http://schemas.microsoft.com/office/drawing/2014/main" xmlns="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: Curvo 58">
              <a:extLst>
                <a:ext uri="{FF2B5EF4-FFF2-40B4-BE49-F238E27FC236}">
                  <a16:creationId xmlns:a16="http://schemas.microsoft.com/office/drawing/2014/main" xmlns="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: Curvo 63">
              <a:extLst>
                <a:ext uri="{FF2B5EF4-FFF2-40B4-BE49-F238E27FC236}">
                  <a16:creationId xmlns:a16="http://schemas.microsoft.com/office/drawing/2014/main" xmlns="" id="{686A08CA-D2C7-4C57-8387-A81C0BE50BB5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: Curvo 71">
              <a:extLst>
                <a:ext uri="{FF2B5EF4-FFF2-40B4-BE49-F238E27FC236}">
                  <a16:creationId xmlns:a16="http://schemas.microsoft.com/office/drawing/2014/main" xmlns="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: Curvo 75">
              <a:extLst>
                <a:ext uri="{FF2B5EF4-FFF2-40B4-BE49-F238E27FC236}">
                  <a16:creationId xmlns:a16="http://schemas.microsoft.com/office/drawing/2014/main" xmlns="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: Curvo 78">
              <a:extLst>
                <a:ext uri="{FF2B5EF4-FFF2-40B4-BE49-F238E27FC236}">
                  <a16:creationId xmlns:a16="http://schemas.microsoft.com/office/drawing/2014/main" xmlns="" id="{C2206808-D10E-4E1F-9D0C-985FA86A735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: Curvo 91">
              <a:extLst>
                <a:ext uri="{FF2B5EF4-FFF2-40B4-BE49-F238E27FC236}">
                  <a16:creationId xmlns:a16="http://schemas.microsoft.com/office/drawing/2014/main" xmlns="" id="{94D8D466-9C3D-40C0-BE16-33A4F4DF0013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xmlns="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1645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8468817-6B7D-4196-BBBD-2A5BA0FA8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7" b="11909"/>
          <a:stretch/>
        </p:blipFill>
        <p:spPr>
          <a:xfrm>
            <a:off x="6002673" y="714850"/>
            <a:ext cx="4970127" cy="2791795"/>
          </a:xfrm>
          <a:prstGeom prst="roundRect">
            <a:avLst>
              <a:gd name="adj" fmla="val 4127"/>
            </a:avLst>
          </a:prstGeom>
          <a:effectLst>
            <a:outerShdw blurRad="50800" dist="50800" dir="5400000" algn="ctr" rotWithShape="0">
              <a:schemeClr val="tx1"/>
            </a:outerShdw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64C0E56-C360-4644-84A6-5C24585A5E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rcRect t="4307" b="10635"/>
          <a:stretch/>
        </p:blipFill>
        <p:spPr>
          <a:xfrm>
            <a:off x="6100173" y="3411395"/>
            <a:ext cx="5129802" cy="2880825"/>
          </a:xfrm>
          <a:prstGeom prst="roundRect">
            <a:avLst>
              <a:gd name="adj" fmla="val 3865"/>
            </a:avLst>
          </a:prstGeom>
          <a:effectLst>
            <a:glow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523F4B3-27A7-4D9F-982B-F14BC8C43B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t="4306" b="10476"/>
          <a:stretch/>
        </p:blipFill>
        <p:spPr>
          <a:xfrm>
            <a:off x="872200" y="1467236"/>
            <a:ext cx="5547649" cy="3124199"/>
          </a:xfrm>
          <a:prstGeom prst="roundRect">
            <a:avLst>
              <a:gd name="adj" fmla="val 4411"/>
            </a:avLst>
          </a:prstGeom>
          <a:ln cap="rnd">
            <a:solidFill>
              <a:schemeClr val="bg1"/>
            </a:solidFill>
          </a:ln>
          <a:effectLst>
            <a:softEdge rad="38100"/>
          </a:effectLst>
        </p:spPr>
      </p:pic>
      <p:sp>
        <p:nvSpPr>
          <p:cNvPr id="11" name="CaixaDeTexto 10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TELAS DO SISTEMA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003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3" name="Retângulo 2"/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800" dirty="0" smtClean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Demonstração</a:t>
              </a:r>
              <a:endPara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3" name="Retângulo 2"/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800" dirty="0" smtClean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  <a:endPara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31382BCE-31AB-4E2C-9F24-2D4A779E01C8}"/>
              </a:ext>
            </a:extLst>
          </p:cNvPr>
          <p:cNvSpPr txBox="1"/>
          <p:nvPr/>
        </p:nvSpPr>
        <p:spPr>
          <a:xfrm>
            <a:off x="1365028" y="4811367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MONITORAMENTO </a:t>
            </a:r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DE CLIMATIZAÇÃO</a:t>
            </a:r>
          </a:p>
          <a:p>
            <a:pPr algn="ctr"/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VIA ARDUÍNO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5" name="Imagem 44" descr="Resultado de imagem para bandte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34" y="1840601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7455657" y="3337066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00BBCF"/>
                </a:solidFill>
              </a:rPr>
              <a:t>Geração Futura 2018</a:t>
            </a:r>
            <a:endParaRPr lang="pt-BR" sz="2800" dirty="0">
              <a:solidFill>
                <a:srgbClr val="00BBCF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6884309" y="3843792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00BBCF"/>
                </a:solidFill>
              </a:rPr>
              <a:t>Curso de Tecnologia em Análise e Desenvolvimento de Sistemas</a:t>
            </a:r>
            <a:endParaRPr lang="pt-BR" sz="1600" dirty="0">
              <a:solidFill>
                <a:srgbClr val="00BBCF"/>
              </a:solid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241749" y="225092"/>
            <a:ext cx="7523615" cy="463761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8" name="Grupo 48"/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0" name="Grupo 42"/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3" name="Grupo 35"/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0" name="Agrupar 3"/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1" name="Picture 2" descr="Resultado de imagem para dht11 ico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2" name="Fluxograma: Conector 31"/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3" name="Fluxograma: Conector 7"/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8"/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/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/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/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/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/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/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/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/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/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1" name="Imagem 2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2" name="Picture 10" descr="Imagem relacionada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3" name="Picture 12" descr="Resultado de imagem para transmitter icon 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6" name="Imagem 25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7" name="Imagem 26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4" descr="Imagem relacionada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16" descr="Imagem relacionada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0" name="Picture 6" descr="Resultado de imagem para configuration icon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" name="Agrupar 12"/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17" name="Picture 2" descr="Imagem relacionada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6" descr="Resultado de imagem para microscope icon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8" descr="Resultado de imagem para lab icon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" name="Imagem 15"/>
                <p:cNvPicPr>
                  <a:picLocks noChangeAspect="1"/>
                </p:cNvPicPr>
                <p:nvPr/>
              </p:nvPicPr>
              <p:blipFill>
                <a:blip r:embed="rId15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1" name="CaixaDeTexto 10"/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pt-BR" sz="6600" b="1" dirty="0" smtClean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  <a:endParaRPr lang="pt-BR" sz="6600" b="1" dirty="0">
                  <a:solidFill>
                    <a:schemeClr val="bg1"/>
                  </a:solidFill>
                  <a:effectLst>
                    <a:outerShdw blurRad="228600" sx="102000" sy="102000" algn="ctr" rotWithShape="0">
                      <a:prstClr val="black"/>
                    </a:outerShdw>
                  </a:effectLst>
                </a:endParaRP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 smtClean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  <a:endParaRPr lang="pt-BR" sz="2000" dirty="0">
                  <a:solidFill>
                    <a:schemeClr val="bg1"/>
                  </a:solidFill>
                  <a:effectLst>
                    <a:outerShdw blurRad="63500" sx="102000" sy="102000" algn="ctr" rotWithShape="0">
                      <a:schemeClr val="tx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9" name="Picture 24" descr="Resultado de imagem para localization icon 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8" name="Imagem 47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458" y="4811367"/>
            <a:ext cx="2811073" cy="87206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66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506843" y="826009"/>
            <a:ext cx="9134618" cy="5156855"/>
            <a:chOff x="755195" y="454890"/>
            <a:chExt cx="10906723" cy="590846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3A3120E-79AC-48F3-8062-FEE9070F18C6}"/>
                </a:ext>
              </a:extLst>
            </p:cNvPr>
            <p:cNvSpPr txBox="1"/>
            <p:nvPr/>
          </p:nvSpPr>
          <p:spPr>
            <a:xfrm>
              <a:off x="910959" y="5116286"/>
              <a:ext cx="2583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DE0005"/>
                  </a:solidFill>
                </a:rPr>
                <a:t>CONECTA O ARDUÍNO NA PORTA USB DO COMPUTADOR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30DE9DFE-A4E5-4800-9E74-8128D27854FA}"/>
                </a:ext>
              </a:extLst>
            </p:cNvPr>
            <p:cNvSpPr txBox="1"/>
            <p:nvPr/>
          </p:nvSpPr>
          <p:spPr>
            <a:xfrm>
              <a:off x="6024499" y="4055181"/>
              <a:ext cx="25989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DE0005"/>
                  </a:solidFill>
                </a:rPr>
                <a:t>ACESSE </a:t>
              </a:r>
            </a:p>
            <a:p>
              <a:pPr algn="ctr"/>
              <a:r>
                <a:rPr lang="pt-BR" b="1" dirty="0">
                  <a:solidFill>
                    <a:srgbClr val="DE0005"/>
                  </a:solidFill>
                  <a:hlinkClick r:id="rId2"/>
                </a:rPr>
                <a:t>http://monkeyshealthcare.azurewebsites.net/html/home.html</a:t>
              </a:r>
              <a:endParaRPr lang="pt-BR" b="1" dirty="0">
                <a:solidFill>
                  <a:srgbClr val="DE0005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65EA1956-F57A-4372-9D15-22F824C37543}"/>
                </a:ext>
              </a:extLst>
            </p:cNvPr>
            <p:cNvSpPr txBox="1"/>
            <p:nvPr/>
          </p:nvSpPr>
          <p:spPr>
            <a:xfrm>
              <a:off x="6080718" y="5322816"/>
              <a:ext cx="2583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DE0005"/>
                  </a:solidFill>
                </a:rPr>
                <a:t>FAÇA O CADASTRO E DEPOIS É SÓ LOGAR NO SISTEMA</a:t>
              </a:r>
            </a:p>
          </p:txBody>
        </p:sp>
        <p:grpSp>
          <p:nvGrpSpPr>
            <p:cNvPr id="35" name="Grupo 87">
              <a:extLst>
                <a:ext uri="{FF2B5EF4-FFF2-40B4-BE49-F238E27FC236}">
                  <a16:creationId xmlns:a16="http://schemas.microsoft.com/office/drawing/2014/main" xmlns="" id="{91867D3F-82EF-45E9-89E6-820EF70C3BD5}"/>
                </a:ext>
              </a:extLst>
            </p:cNvPr>
            <p:cNvGrpSpPr/>
            <p:nvPr/>
          </p:nvGrpSpPr>
          <p:grpSpPr>
            <a:xfrm>
              <a:off x="3019639" y="916260"/>
              <a:ext cx="2758191" cy="1376896"/>
              <a:chOff x="1605993" y="1577778"/>
              <a:chExt cx="3775053" cy="1780319"/>
            </a:xfrm>
          </p:grpSpPr>
          <p:pic>
            <p:nvPicPr>
              <p:cNvPr id="36" name="Picture 8" descr="Resultado de imagem para arduino uno icon">
                <a:extLst>
                  <a:ext uri="{FF2B5EF4-FFF2-40B4-BE49-F238E27FC236}">
                    <a16:creationId xmlns:a16="http://schemas.microsoft.com/office/drawing/2014/main" xmlns="" id="{E05050F4-9E7B-4B9A-B28A-38CDB0738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993" y="1577778"/>
                <a:ext cx="2219033" cy="1571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0" descr="Resultado de imagem para dht11 icon">
                <a:extLst>
                  <a:ext uri="{FF2B5EF4-FFF2-40B4-BE49-F238E27FC236}">
                    <a16:creationId xmlns:a16="http://schemas.microsoft.com/office/drawing/2014/main" xmlns="" id="{26C60EE8-8022-4823-A6F1-76C2A059C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69368">
                <a:off x="4241764" y="1688187"/>
                <a:ext cx="1139282" cy="1139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8" name="Conector reto 37">
                <a:extLst>
                  <a:ext uri="{FF2B5EF4-FFF2-40B4-BE49-F238E27FC236}">
                    <a16:creationId xmlns:a16="http://schemas.microsoft.com/office/drawing/2014/main" xmlns="" id="{0A8F081F-6708-460A-B13E-A112B56CEA70}"/>
                  </a:ext>
                </a:extLst>
              </p:cNvPr>
              <p:cNvCxnSpPr/>
              <p:nvPr/>
            </p:nvCxnSpPr>
            <p:spPr>
              <a:xfrm rot="5400000">
                <a:off x="2864948" y="3120120"/>
                <a:ext cx="108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xmlns="" id="{5CAC7085-EBB2-4B03-8BC6-AEBA36D9063B}"/>
                  </a:ext>
                </a:extLst>
              </p:cNvPr>
              <p:cNvCxnSpPr/>
              <p:nvPr/>
            </p:nvCxnSpPr>
            <p:spPr>
              <a:xfrm rot="10800000">
                <a:off x="2921046" y="3157132"/>
                <a:ext cx="972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xmlns="" id="{BF7656DC-9D88-43D8-B23F-398E0A33A162}"/>
                  </a:ext>
                </a:extLst>
              </p:cNvPr>
              <p:cNvCxnSpPr/>
              <p:nvPr/>
            </p:nvCxnSpPr>
            <p:spPr>
              <a:xfrm rot="5400000">
                <a:off x="3358179" y="2630209"/>
                <a:ext cx="1044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xmlns="" id="{4D5C7001-1C74-416E-836D-98284D877754}"/>
                  </a:ext>
                </a:extLst>
              </p:cNvPr>
              <p:cNvCxnSpPr/>
              <p:nvPr/>
            </p:nvCxnSpPr>
            <p:spPr>
              <a:xfrm rot="10800000">
                <a:off x="3867903" y="2109706"/>
                <a:ext cx="324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Multiplicar 76">
                <a:extLst>
                  <a:ext uri="{FF2B5EF4-FFF2-40B4-BE49-F238E27FC236}">
                    <a16:creationId xmlns:a16="http://schemas.microsoft.com/office/drawing/2014/main" xmlns="" id="{9E8CABDF-1123-4A4D-93F1-8AC90A5293BC}"/>
                  </a:ext>
                </a:extLst>
              </p:cNvPr>
              <p:cNvSpPr/>
              <p:nvPr/>
            </p:nvSpPr>
            <p:spPr>
              <a:xfrm rot="5400000">
                <a:off x="4231297" y="2255287"/>
                <a:ext cx="143301" cy="170597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cxnSp>
            <p:nvCxnSpPr>
              <p:cNvPr id="43" name="Conector reto 42">
                <a:extLst>
                  <a:ext uri="{FF2B5EF4-FFF2-40B4-BE49-F238E27FC236}">
                    <a16:creationId xmlns:a16="http://schemas.microsoft.com/office/drawing/2014/main" xmlns="" id="{7368FC8D-939B-4313-B40F-EB5CA3018DF5}"/>
                  </a:ext>
                </a:extLst>
              </p:cNvPr>
              <p:cNvCxnSpPr/>
              <p:nvPr/>
            </p:nvCxnSpPr>
            <p:spPr>
              <a:xfrm rot="5400000">
                <a:off x="3204017" y="3161060"/>
                <a:ext cx="180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xmlns="" id="{B1EA7372-210B-4706-8B0F-36A2BEFA1DDE}"/>
                  </a:ext>
                </a:extLst>
              </p:cNvPr>
              <p:cNvCxnSpPr/>
              <p:nvPr/>
            </p:nvCxnSpPr>
            <p:spPr>
              <a:xfrm rot="10800000">
                <a:off x="3288759" y="3240779"/>
                <a:ext cx="720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>
                <a:extLst>
                  <a:ext uri="{FF2B5EF4-FFF2-40B4-BE49-F238E27FC236}">
                    <a16:creationId xmlns:a16="http://schemas.microsoft.com/office/drawing/2014/main" xmlns="" id="{2137C522-F8E0-45DE-8CB2-6F07B8642833}"/>
                  </a:ext>
                </a:extLst>
              </p:cNvPr>
              <p:cNvCxnSpPr/>
              <p:nvPr/>
            </p:nvCxnSpPr>
            <p:spPr>
              <a:xfrm rot="5400000">
                <a:off x="3475428" y="2733264"/>
                <a:ext cx="1044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xmlns="" id="{2AA1882C-4430-4D84-B22E-6AEF55E76FF3}"/>
                  </a:ext>
                </a:extLst>
              </p:cNvPr>
              <p:cNvCxnSpPr/>
              <p:nvPr/>
            </p:nvCxnSpPr>
            <p:spPr>
              <a:xfrm rot="10800000">
                <a:off x="3999340" y="2226105"/>
                <a:ext cx="216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xmlns="" id="{684F5EC5-837A-40B4-AD9A-C3B4A0B95D39}"/>
                  </a:ext>
                </a:extLst>
              </p:cNvPr>
              <p:cNvCxnSpPr/>
              <p:nvPr/>
            </p:nvCxnSpPr>
            <p:spPr>
              <a:xfrm rot="5400000">
                <a:off x="2925466" y="3195331"/>
                <a:ext cx="288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xmlns="" id="{EACE5FE7-1748-47F3-B688-8CBE2BAA639F}"/>
                  </a:ext>
                </a:extLst>
              </p:cNvPr>
              <p:cNvCxnSpPr/>
              <p:nvPr/>
            </p:nvCxnSpPr>
            <p:spPr>
              <a:xfrm rot="10800000">
                <a:off x="3055818" y="3336114"/>
                <a:ext cx="1080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xmlns="" id="{28E8A22D-AD6D-4685-9227-F62E68FAA5B5}"/>
                  </a:ext>
                </a:extLst>
              </p:cNvPr>
              <p:cNvCxnSpPr/>
              <p:nvPr/>
            </p:nvCxnSpPr>
            <p:spPr>
              <a:xfrm rot="5400000">
                <a:off x="3672951" y="2907303"/>
                <a:ext cx="900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xmlns="" id="{FFB810C9-EE99-4F93-9257-541F767D0573}"/>
                  </a:ext>
                </a:extLst>
              </p:cNvPr>
              <p:cNvCxnSpPr/>
              <p:nvPr/>
            </p:nvCxnSpPr>
            <p:spPr>
              <a:xfrm rot="10800000">
                <a:off x="4109931" y="2458800"/>
                <a:ext cx="144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xmlns="" id="{A73B8A4B-271D-48A5-9DEB-F37EC3DF3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33" t="11111" r="32235" b="33681"/>
            <a:stretch/>
          </p:blipFill>
          <p:spPr>
            <a:xfrm>
              <a:off x="7323981" y="454890"/>
              <a:ext cx="2680185" cy="2347930"/>
            </a:xfrm>
            <a:prstGeom prst="rect">
              <a:avLst/>
            </a:prstGeom>
          </p:spPr>
        </p:pic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xmlns="" id="{B577021A-1493-4990-BBA7-E22EC7C66C40}"/>
                </a:ext>
              </a:extLst>
            </p:cNvPr>
            <p:cNvGrpSpPr/>
            <p:nvPr/>
          </p:nvGrpSpPr>
          <p:grpSpPr>
            <a:xfrm>
              <a:off x="755195" y="2554274"/>
              <a:ext cx="3101439" cy="2710543"/>
              <a:chOff x="5203371" y="348343"/>
              <a:chExt cx="4789714" cy="4789714"/>
            </a:xfrm>
          </p:grpSpPr>
          <p:pic>
            <p:nvPicPr>
              <p:cNvPr id="53" name="Imagem 52" descr="Uma imagem contendo equipamentos eletrônicos, computador, sentado, laptop&#10;&#10;Descrição gerada automaticamente">
                <a:extLst>
                  <a:ext uri="{FF2B5EF4-FFF2-40B4-BE49-F238E27FC236}">
                    <a16:creationId xmlns:a16="http://schemas.microsoft.com/office/drawing/2014/main" xmlns="" id="{8928EF91-1D0A-4B3B-9A55-2D5DEEA0E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3371" y="348343"/>
                <a:ext cx="4789714" cy="4789714"/>
              </a:xfrm>
              <a:prstGeom prst="rect">
                <a:avLst/>
              </a:prstGeom>
            </p:spPr>
          </p:pic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xmlns="" id="{779E8B62-5ED1-4322-9026-72FB1EABC5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306" r="1016" b="11428"/>
              <a:stretch/>
            </p:blipFill>
            <p:spPr>
              <a:xfrm>
                <a:off x="5856514" y="1088571"/>
                <a:ext cx="3494315" cy="2253343"/>
              </a:xfrm>
              <a:prstGeom prst="rect">
                <a:avLst/>
              </a:prstGeom>
            </p:spPr>
          </p:pic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xmlns="" id="{E2D7ABC2-7C99-4F50-A58C-7DEAEA969813}"/>
                </a:ext>
              </a:extLst>
            </p:cNvPr>
            <p:cNvGrpSpPr/>
            <p:nvPr/>
          </p:nvGrpSpPr>
          <p:grpSpPr>
            <a:xfrm>
              <a:off x="8871285" y="3869216"/>
              <a:ext cx="2790633" cy="2494139"/>
              <a:chOff x="8792568" y="3232343"/>
              <a:chExt cx="2790633" cy="2494139"/>
            </a:xfrm>
          </p:grpSpPr>
          <p:pic>
            <p:nvPicPr>
              <p:cNvPr id="10" name="Imagem 9" descr="Uma imagem contendo equipamentos eletrônicos, computador, sentado, laptop&#10;&#10;Descrição gerada automaticamente">
                <a:extLst>
                  <a:ext uri="{FF2B5EF4-FFF2-40B4-BE49-F238E27FC236}">
                    <a16:creationId xmlns:a16="http://schemas.microsoft.com/office/drawing/2014/main" xmlns="" id="{0C7A5EF5-0BAE-42E3-B1DC-C97534316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2568" y="3232343"/>
                <a:ext cx="2790633" cy="2494139"/>
              </a:xfrm>
              <a:prstGeom prst="rect">
                <a:avLst/>
              </a:prstGeom>
            </p:spPr>
          </p:pic>
          <p:pic>
            <p:nvPicPr>
              <p:cNvPr id="56" name="Imagem 55">
                <a:extLst>
                  <a:ext uri="{FF2B5EF4-FFF2-40B4-BE49-F238E27FC236}">
                    <a16:creationId xmlns:a16="http://schemas.microsoft.com/office/drawing/2014/main" xmlns="" id="{D4F73396-7B84-441B-88BC-37F4622FF5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4306" b="11933"/>
              <a:stretch/>
            </p:blipFill>
            <p:spPr>
              <a:xfrm>
                <a:off x="9176657" y="3609499"/>
                <a:ext cx="2046513" cy="1193652"/>
              </a:xfrm>
              <a:prstGeom prst="rect">
                <a:avLst/>
              </a:prstGeom>
            </p:spPr>
          </p:pic>
        </p:grpSp>
        <p:cxnSp>
          <p:nvCxnSpPr>
            <p:cNvPr id="58" name="Conector angulado 23">
              <a:extLst>
                <a:ext uri="{FF2B5EF4-FFF2-40B4-BE49-F238E27FC236}">
                  <a16:creationId xmlns:a16="http://schemas.microsoft.com/office/drawing/2014/main" xmlns="" id="{E8BD3CF4-F182-4008-B528-E07322A92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442" y="1521153"/>
              <a:ext cx="1404000" cy="10440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angulado 23">
              <a:extLst>
                <a:ext uri="{FF2B5EF4-FFF2-40B4-BE49-F238E27FC236}">
                  <a16:creationId xmlns:a16="http://schemas.microsoft.com/office/drawing/2014/main" xmlns="" id="{92B54C7B-225C-4733-8B64-2BE1BB59F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132" y="2414578"/>
              <a:ext cx="3487097" cy="15831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angulado 23">
              <a:extLst>
                <a:ext uri="{FF2B5EF4-FFF2-40B4-BE49-F238E27FC236}">
                  <a16:creationId xmlns:a16="http://schemas.microsoft.com/office/drawing/2014/main" xmlns="" id="{0D4B66A2-BA6E-4BB7-B93C-A4553DB9EE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08881" y="2465729"/>
              <a:ext cx="2572589" cy="491482"/>
            </a:xfrm>
            <a:prstGeom prst="bentConnector3">
              <a:avLst>
                <a:gd name="adj1" fmla="val -35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0" name="CaixaDeTexto 59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INSTALAÇÃO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8079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4" y="833285"/>
            <a:ext cx="6119746" cy="533735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2" descr="Resultado de imagem para ZENDESK LOGO">
            <a:extLst>
              <a:ext uri="{FF2B5EF4-FFF2-40B4-BE49-F238E27FC236}">
                <a16:creationId xmlns:a16="http://schemas.microsoft.com/office/drawing/2014/main" xmlns="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96" y="276894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028950" y="28593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8441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3" name="Retângulo 2"/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800" dirty="0" smtClean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  <a:endPara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1">
            <a:extLst>
              <a:ext uri="{FF2B5EF4-FFF2-40B4-BE49-F238E27FC236}">
                <a16:creationId xmlns:a16="http://schemas.microsoft.com/office/drawing/2014/main" xmlns="" id="{BF55E878-05F8-4C01-810F-C5AAB2F274A9}"/>
              </a:ext>
            </a:extLst>
          </p:cNvPr>
          <p:cNvSpPr txBox="1"/>
          <p:nvPr/>
        </p:nvSpPr>
        <p:spPr>
          <a:xfrm>
            <a:off x="1088055" y="1056904"/>
            <a:ext cx="3819525" cy="4708981"/>
          </a:xfrm>
          <a:prstGeom prst="rect">
            <a:avLst/>
          </a:prstGeom>
          <a:noFill/>
          <a:ln w="127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/>
              <a:t>Aprendizado </a:t>
            </a:r>
            <a:r>
              <a:rPr lang="pt-BR" sz="2000" b="1" dirty="0"/>
              <a:t>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/>
              <a:t>Visão </a:t>
            </a:r>
            <a:r>
              <a:rPr lang="pt-BR" sz="2000" b="1" dirty="0"/>
              <a:t>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/>
              <a:t>Evolução </a:t>
            </a:r>
            <a:r>
              <a:rPr lang="pt-BR" sz="2000" b="1" dirty="0"/>
              <a:t>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/>
              <a:t>Desenvolvimento </a:t>
            </a:r>
            <a:r>
              <a:rPr lang="pt-BR" sz="2000" b="1" dirty="0"/>
              <a:t>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 smtClean="0"/>
              <a:t>Metas </a:t>
            </a:r>
            <a:r>
              <a:rPr lang="pt-BR" sz="2000" b="1" dirty="0"/>
              <a:t>cumpridas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80" y="794401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9" y="4252094"/>
            <a:ext cx="3693701" cy="11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3547722" y="3878656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/>
              <a:t>Obrigado!</a:t>
            </a:r>
            <a:endParaRPr lang="pt-BR" sz="8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184896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5907318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00" y="5854700"/>
            <a:ext cx="1089069" cy="4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87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3" name="Retângulo 2"/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970933" y="4238576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800" dirty="0" smtClean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Visão do Projeto</a:t>
            </a:r>
            <a:endParaRPr lang="pt-BR" sz="6800" dirty="0">
              <a:effectLst>
                <a:outerShdw blurRad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0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428673" y="2540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Visão do Projeto</a:t>
            </a:r>
            <a:endParaRPr lang="pt-BR" sz="2400" b="1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924959" y="1028706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6" y="4058891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8" name="Pentágono 17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>
            <a:off x="1076325" y="4725259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</a:t>
            </a:r>
            <a:r>
              <a:rPr lang="pt-BR" sz="1400" b="1" dirty="0" err="1">
                <a:solidFill>
                  <a:schemeClr val="tx1"/>
                </a:solidFill>
              </a:rPr>
              <a:t>arduíno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 flipH="1">
            <a:off x="6206090" y="1932689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455FF22F-F752-40E8-8F12-C89349DBD989}"/>
              </a:ext>
            </a:extLst>
          </p:cNvPr>
          <p:cNvSpPr txBox="1"/>
          <p:nvPr/>
        </p:nvSpPr>
        <p:spPr>
          <a:xfrm>
            <a:off x="7705726" y="4058891"/>
            <a:ext cx="3562350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/>
              <a:t>Armazenamento Seguro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>
                <a:solidFill>
                  <a:schemeClr val="tx1"/>
                </a:solidFill>
              </a:rPr>
              <a:t>Otimização de Tempo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>
                <a:solidFill>
                  <a:schemeClr val="tx1"/>
                </a:solidFill>
              </a:rPr>
              <a:t>Alerta de Segurança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 smtClean="0"/>
              <a:t>Conservação de Materiais Biológicos</a:t>
            </a:r>
            <a:r>
              <a:rPr lang="pt-BR" sz="1600" b="1" dirty="0" smtClean="0">
                <a:solidFill>
                  <a:schemeClr val="tx1"/>
                </a:solidFill>
              </a:rPr>
              <a:t> </a:t>
            </a:r>
          </a:p>
          <a:p>
            <a:endParaRPr lang="pt-BR" sz="1600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774FB3E9-2C99-4C14-9A58-D46F49964713}"/>
              </a:ext>
            </a:extLst>
          </p:cNvPr>
          <p:cNvSpPr txBox="1"/>
          <p:nvPr/>
        </p:nvSpPr>
        <p:spPr>
          <a:xfrm>
            <a:off x="1076325" y="1750418"/>
            <a:ext cx="2590800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42950" lvl="1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</a:buBlip>
            </a:pPr>
            <a:endParaRPr lang="pt-BR" sz="1600" b="1" dirty="0" smtClean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</a:buBlip>
            </a:pPr>
            <a:r>
              <a:rPr lang="pt-BR" sz="1600" b="1" dirty="0" smtClean="0"/>
              <a:t>Perca </a:t>
            </a:r>
            <a:r>
              <a:rPr lang="pt-BR" sz="1600" b="1" dirty="0"/>
              <a:t>de Dados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</a:buBlip>
            </a:pPr>
            <a:r>
              <a:rPr lang="pt-BR" sz="1600" b="1" dirty="0" smtClean="0"/>
              <a:t>Consumo </a:t>
            </a:r>
            <a:r>
              <a:rPr lang="pt-BR" sz="1600" b="1" dirty="0"/>
              <a:t>de Tempo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</a:buBlip>
            </a:pPr>
            <a:r>
              <a:rPr lang="pt-BR" sz="1600" b="1" dirty="0"/>
              <a:t>Falta </a:t>
            </a:r>
            <a:r>
              <a:rPr lang="pt-BR" sz="1600" b="1" dirty="0" smtClean="0"/>
              <a:t>de Precisão</a:t>
            </a:r>
            <a:endParaRPr lang="pt-BR" sz="1600" b="1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xmlns="" r:embed="rId8"/>
                    </a:ext>
                  </a:extLst>
                </a:blip>
              </a:buBlip>
            </a:pPr>
            <a:r>
              <a:rPr lang="pt-BR" sz="1600" b="1" dirty="0" smtClean="0"/>
              <a:t>Danos </a:t>
            </a:r>
            <a:r>
              <a:rPr lang="pt-BR" sz="1600" b="1" dirty="0"/>
              <a:t>nos Materiais </a:t>
            </a:r>
            <a:r>
              <a:rPr lang="pt-BR" sz="1600" b="1" dirty="0" smtClean="0"/>
              <a:t>Biológicos</a:t>
            </a:r>
          </a:p>
          <a:p>
            <a:endParaRPr lang="pt-BR" sz="1600" b="1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9613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33">
            <a:extLst>
              <a:ext uri="{FF2B5EF4-FFF2-40B4-BE49-F238E27FC236}">
                <a16:creationId xmlns:a16="http://schemas.microsoft.com/office/drawing/2014/main" xmlns="" id="{01EAF03B-023F-4234-81CC-A35F0796F05F}"/>
              </a:ext>
            </a:extLst>
          </p:cNvPr>
          <p:cNvGrpSpPr/>
          <p:nvPr/>
        </p:nvGrpSpPr>
        <p:grpSpPr>
          <a:xfrm>
            <a:off x="1518065" y="806367"/>
            <a:ext cx="9335721" cy="5327331"/>
            <a:chOff x="985974" y="525465"/>
            <a:chExt cx="9927559" cy="5694936"/>
          </a:xfrm>
        </p:grpSpPr>
        <p:grpSp>
          <p:nvGrpSpPr>
            <p:cNvPr id="7" name="Agrupar 17">
              <a:extLst>
                <a:ext uri="{FF2B5EF4-FFF2-40B4-BE49-F238E27FC236}">
                  <a16:creationId xmlns:a16="http://schemas.microsoft.com/office/drawing/2014/main" xmlns="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5"/>
              <a:ext cx="8530707" cy="1208164"/>
              <a:chOff x="-1227455" y="745796"/>
              <a:chExt cx="11002419" cy="1572334"/>
            </a:xfrm>
          </p:grpSpPr>
          <p:sp>
            <p:nvSpPr>
              <p:cNvPr id="28" name="CaixaDeTexto 3">
                <a:extLst>
                  <a:ext uri="{FF2B5EF4-FFF2-40B4-BE49-F238E27FC236}">
                    <a16:creationId xmlns:a16="http://schemas.microsoft.com/office/drawing/2014/main" xmlns="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  <a:endParaRPr lang="pt-BR" sz="2200" b="1" dirty="0" smtClean="0">
                  <a:solidFill>
                    <a:srgbClr val="DE0005"/>
                  </a:solidFill>
                </a:endParaRPr>
              </a:p>
              <a:p>
                <a:r>
                  <a:rPr lang="pt-BR" sz="2200" b="1" dirty="0" smtClean="0">
                    <a:solidFill>
                      <a:srgbClr val="DE0005"/>
                    </a:solidFill>
                  </a:rPr>
                  <a:t>                                                                                    documentação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.</a:t>
                </a:r>
              </a:p>
            </p:txBody>
          </p:sp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xmlns="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227455" y="970409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30" name="CaixaDeTexto 5">
                <a:extLst>
                  <a:ext uri="{FF2B5EF4-FFF2-40B4-BE49-F238E27FC236}">
                    <a16:creationId xmlns:a16="http://schemas.microsoft.com/office/drawing/2014/main" xmlns="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8" name="Agrupar 18">
              <a:extLst>
                <a:ext uri="{FF2B5EF4-FFF2-40B4-BE49-F238E27FC236}">
                  <a16:creationId xmlns:a16="http://schemas.microsoft.com/office/drawing/2014/main" xmlns="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25" name="CaixaDeTexto 6">
                <a:extLst>
                  <a:ext uri="{FF2B5EF4-FFF2-40B4-BE49-F238E27FC236}">
                    <a16:creationId xmlns:a16="http://schemas.microsoft.com/office/drawing/2014/main" xmlns="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26" name="Imagem 25" descr="Uma imagem contendo pessoa, parede, mulher, sorrindo&#10;&#10;Descrição gerada automaticamente">
                <a:extLst>
                  <a:ext uri="{FF2B5EF4-FFF2-40B4-BE49-F238E27FC236}">
                    <a16:creationId xmlns:a16="http://schemas.microsoft.com/office/drawing/2014/main" xmlns="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27" name="CaixaDeTexto 8">
                <a:extLst>
                  <a:ext uri="{FF2B5EF4-FFF2-40B4-BE49-F238E27FC236}">
                    <a16:creationId xmlns:a16="http://schemas.microsoft.com/office/drawing/2014/main" xmlns="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9" name="Agrupar 19">
              <a:extLst>
                <a:ext uri="{FF2B5EF4-FFF2-40B4-BE49-F238E27FC236}">
                  <a16:creationId xmlns:a16="http://schemas.microsoft.com/office/drawing/2014/main" xmlns="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22" name="CaixaDeTexto 10">
                <a:extLst>
                  <a:ext uri="{FF2B5EF4-FFF2-40B4-BE49-F238E27FC236}">
                    <a16:creationId xmlns:a16="http://schemas.microsoft.com/office/drawing/2014/main" xmlns="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23" name="Imagem 22">
                <a:extLst>
                  <a:ext uri="{FF2B5EF4-FFF2-40B4-BE49-F238E27FC236}">
                    <a16:creationId xmlns:a16="http://schemas.microsoft.com/office/drawing/2014/main" xmlns="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24" name="CaixaDeTexto 13">
                <a:extLst>
                  <a:ext uri="{FF2B5EF4-FFF2-40B4-BE49-F238E27FC236}">
                    <a16:creationId xmlns:a16="http://schemas.microsoft.com/office/drawing/2014/main" xmlns="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10" name="Agrupar 20">
              <a:extLst>
                <a:ext uri="{FF2B5EF4-FFF2-40B4-BE49-F238E27FC236}">
                  <a16:creationId xmlns:a16="http://schemas.microsoft.com/office/drawing/2014/main" xmlns="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19" name="CaixaDeTexto 14">
                <a:extLst>
                  <a:ext uri="{FF2B5EF4-FFF2-40B4-BE49-F238E27FC236}">
                    <a16:creationId xmlns:a16="http://schemas.microsoft.com/office/drawing/2014/main" xmlns="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20" name="CaixaDeTexto 15">
                <a:extLst>
                  <a:ext uri="{FF2B5EF4-FFF2-40B4-BE49-F238E27FC236}">
                    <a16:creationId xmlns:a16="http://schemas.microsoft.com/office/drawing/2014/main" xmlns="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xmlns="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11" name="Agrupar 29">
              <a:extLst>
                <a:ext uri="{FF2B5EF4-FFF2-40B4-BE49-F238E27FC236}">
                  <a16:creationId xmlns:a16="http://schemas.microsoft.com/office/drawing/2014/main" xmlns="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16" name="CaixaDeTexto 23">
                <a:extLst>
                  <a:ext uri="{FF2B5EF4-FFF2-40B4-BE49-F238E27FC236}">
                    <a16:creationId xmlns:a16="http://schemas.microsoft.com/office/drawing/2014/main" xmlns="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17" name="CaixaDeTexto 24">
                <a:extLst>
                  <a:ext uri="{FF2B5EF4-FFF2-40B4-BE49-F238E27FC236}">
                    <a16:creationId xmlns:a16="http://schemas.microsoft.com/office/drawing/2014/main" xmlns="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xmlns="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12" name="Agrupar 30">
              <a:extLst>
                <a:ext uri="{FF2B5EF4-FFF2-40B4-BE49-F238E27FC236}">
                  <a16:creationId xmlns:a16="http://schemas.microsoft.com/office/drawing/2014/main" xmlns="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13" name="CaixaDeTexto 26">
                <a:extLst>
                  <a:ext uri="{FF2B5EF4-FFF2-40B4-BE49-F238E27FC236}">
                    <a16:creationId xmlns:a16="http://schemas.microsoft.com/office/drawing/2014/main" xmlns="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14" name="CaixaDeTexto 27">
                <a:extLst>
                  <a:ext uri="{FF2B5EF4-FFF2-40B4-BE49-F238E27FC236}">
                    <a16:creationId xmlns:a16="http://schemas.microsoft.com/office/drawing/2014/main" xmlns="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15" name="Imagem 14" descr="Uma imagem contendo pessoa, homem, parede, interior&#10;&#10;Descrição gerada automaticamente">
                <a:extLst>
                  <a:ext uri="{FF2B5EF4-FFF2-40B4-BE49-F238E27FC236}">
                    <a16:creationId xmlns:a16="http://schemas.microsoft.com/office/drawing/2014/main" xmlns="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sp>
        <p:nvSpPr>
          <p:cNvPr id="33" name="CaixaDeTexto 32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7212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453C4FD1-E54B-4AAB-AF3B-8F5C9BA1890A}"/>
              </a:ext>
            </a:extLst>
          </p:cNvPr>
          <p:cNvSpPr txBox="1"/>
          <p:nvPr/>
        </p:nvSpPr>
        <p:spPr>
          <a:xfrm>
            <a:off x="1027144" y="4730651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METODOLOGIA E FERRAMENTA</a:t>
            </a:r>
            <a:endParaRPr lang="pt-BR" sz="2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:lc="http://schemas.openxmlformats.org/drawingml/2006/lockedCanvas" xmlns="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583" y="1360888"/>
            <a:ext cx="1662827" cy="5110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:lc="http://schemas.openxmlformats.org/drawingml/2006/lockedCanvas" xmlns="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62" r="2485" b="10314"/>
          <a:stretch/>
        </p:blipFill>
        <p:spPr>
          <a:xfrm>
            <a:off x="5458272" y="1307983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18" name="Agrupar 14">
            <a:extLst>
              <a:ext uri="{FF2B5EF4-FFF2-40B4-BE49-F238E27FC236}">
                <a16:creationId xmlns:a16="http://schemas.microsoft.com/office/drawing/2014/main" xmlns:lc="http://schemas.openxmlformats.org/drawingml/2006/lockedCanvas" xmlns="" id="{7C75B1A9-B5AA-4917-B4B0-72584C296B05}"/>
              </a:ext>
            </a:extLst>
          </p:cNvPr>
          <p:cNvGrpSpPr/>
          <p:nvPr/>
        </p:nvGrpSpPr>
        <p:grpSpPr>
          <a:xfrm>
            <a:off x="1027144" y="1261533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21" name="Elipse 20">
              <a:extLst>
                <a:ext uri="{FF2B5EF4-FFF2-40B4-BE49-F238E27FC236}">
                  <a16:creationId xmlns:a16="http://schemas.microsoft.com/office/drawing/2014/main" xmlns:lc="http://schemas.openxmlformats.org/drawingml/2006/lockedCanvas" xmlns="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8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</a:p>
            <a:p>
              <a:pPr algn="ctr"/>
              <a:r>
                <a:rPr lang="pt-BR" sz="8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xmlns:lc="http://schemas.openxmlformats.org/drawingml/2006/lockedCanvas" xmlns="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567551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xmlns="" id="{F58D802C-FE4E-425C-BC55-5670F7C9D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60402"/>
              </p:ext>
            </p:extLst>
          </p:nvPr>
        </p:nvGraphicFramePr>
        <p:xfrm>
          <a:off x="5802522" y="1009014"/>
          <a:ext cx="5562600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2600">
                  <a:extLst>
                    <a:ext uri="{9D8B030D-6E8A-4147-A177-3AD203B41FA5}">
                      <a16:colId xmlns:a16="http://schemas.microsoft.com/office/drawing/2014/main" xmlns="" val="2680484823"/>
                    </a:ext>
                  </a:extLst>
                </a:gridCol>
              </a:tblGrid>
              <a:tr h="215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NÃO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6336339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captar os dados de temperatura e umidade através de sensores.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3939876"/>
                  </a:ext>
                </a:extLst>
              </a:tr>
              <a:tr h="6675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armazenar os cadastros, configurações personalizadas de alerta e delimitações e histórico de dados (temperatura e umidade) via </a:t>
                      </a:r>
                      <a:r>
                        <a:rPr lang="pt-BR" sz="1400" dirty="0" err="1">
                          <a:effectLst/>
                        </a:rPr>
                        <a:t>NodeJS</a:t>
                      </a:r>
                      <a:r>
                        <a:rPr lang="pt-BR" sz="1400" dirty="0">
                          <a:effectLst/>
                        </a:rPr>
                        <a:t> com banco de dados Azure. 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57468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garantir as permissões e restrições de acordo com o perfil do usuário </a:t>
                      </a:r>
                      <a:r>
                        <a:rPr lang="pt-BR" sz="1400" dirty="0" err="1">
                          <a:effectLst/>
                        </a:rPr>
                        <a:t>logado</a:t>
                      </a:r>
                      <a:r>
                        <a:rPr lang="pt-BR" sz="1400" dirty="0">
                          <a:effectLst/>
                        </a:rPr>
                        <a:t>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1747197"/>
                  </a:ext>
                </a:extLst>
              </a:tr>
              <a:tr h="21587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ter acesso à internet.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4820771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xmlns="" id="{01855970-D274-4459-A877-7B59CE47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84525"/>
              </p:ext>
            </p:extLst>
          </p:nvPr>
        </p:nvGraphicFramePr>
        <p:xfrm>
          <a:off x="6358652" y="3424237"/>
          <a:ext cx="4478496" cy="2406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8496">
                  <a:extLst>
                    <a:ext uri="{9D8B030D-6E8A-4147-A177-3AD203B41FA5}">
                      <a16:colId xmlns:a16="http://schemas.microsoft.com/office/drawing/2014/main" xmlns="" val="23712357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RISCOS</a:t>
                      </a: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125898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Equipamento danificado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528244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Usabilidade e dúvidas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48045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Configurações erradas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0167773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Problemas de instalações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8437555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Erros de softwares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171828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xmlns="" id="{589ED2F9-B24A-470D-AFAD-847EDBB5B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27940"/>
              </p:ext>
            </p:extLst>
          </p:nvPr>
        </p:nvGraphicFramePr>
        <p:xfrm>
          <a:off x="846412" y="738867"/>
          <a:ext cx="4718762" cy="5345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8762">
                  <a:extLst>
                    <a:ext uri="{9D8B030D-6E8A-4147-A177-3AD203B41FA5}">
                      <a16:colId xmlns:a16="http://schemas.microsoft.com/office/drawing/2014/main" xmlns="" val="3031125472"/>
                    </a:ext>
                  </a:extLst>
                </a:gridCol>
              </a:tblGrid>
              <a:tr h="187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5597928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permitir o cadastro de usuários com seguintes perfis de acesso: Coordenares e monitores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799118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deve permitir ao usuário efetuar login mediante a ID e senha.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06768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usuário visualizar os dados de temperatura e umidade.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444484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usuário visualizar os dados de temperatura e umidade em forma de gráficos comparativos.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879607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coordenador configurar delimitações de divergência de temperatura e umidade.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2215264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usuário configurar um tempo de atualização dos sensores.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11671432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usuário configurar a umidade ideal, máxima e mínima. Caso ultrapasse esses limites é acionado o requisito “Alertar”.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541613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permite ao usuário configurar as temperaturas ideais, máximas e mínimas. Caso ultrapasse esses limites é acionado o requisito “Alertar”.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0741012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 sistema alerta o usuário sobre variações indesejadas de temperatura e umidade.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2518569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REQUISITOS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66106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420010"/>
              </p:ext>
            </p:extLst>
          </p:nvPr>
        </p:nvGraphicFramePr>
        <p:xfrm>
          <a:off x="1365573" y="592136"/>
          <a:ext cx="9429429" cy="5644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6484">
                  <a:extLst>
                    <a:ext uri="{9D8B030D-6E8A-4147-A177-3AD203B41FA5}">
                      <a16:colId xmlns:a16="http://schemas.microsoft.com/office/drawing/2014/main" xmlns="" val="219770206"/>
                    </a:ext>
                  </a:extLst>
                </a:gridCol>
                <a:gridCol w="1685302">
                  <a:extLst>
                    <a:ext uri="{9D8B030D-6E8A-4147-A177-3AD203B41FA5}">
                      <a16:colId xmlns:a16="http://schemas.microsoft.com/office/drawing/2014/main" xmlns="" val="3421669993"/>
                    </a:ext>
                  </a:extLst>
                </a:gridCol>
                <a:gridCol w="2966484">
                  <a:extLst>
                    <a:ext uri="{9D8B030D-6E8A-4147-A177-3AD203B41FA5}">
                      <a16:colId xmlns:a16="http://schemas.microsoft.com/office/drawing/2014/main" xmlns="" val="1810064475"/>
                    </a:ext>
                  </a:extLst>
                </a:gridCol>
                <a:gridCol w="1811159">
                  <a:extLst>
                    <a:ext uri="{9D8B030D-6E8A-4147-A177-3AD203B41FA5}">
                      <a16:colId xmlns:a16="http://schemas.microsoft.com/office/drawing/2014/main" xmlns="" val="255538939"/>
                    </a:ext>
                  </a:extLst>
                </a:gridCol>
              </a:tblGrid>
              <a:tr h="2403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Atividade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Prioridade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Tarefa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Status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0172814"/>
                  </a:ext>
                </a:extLst>
              </a:tr>
              <a:tr h="240318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Medir temperatura e umidade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Alta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Configurar </a:t>
                      </a:r>
                      <a:r>
                        <a:rPr lang="pt-BR" sz="1500" dirty="0" err="1">
                          <a:effectLst/>
                        </a:rPr>
                        <a:t>Arduino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Feito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8185032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Instalar DHT11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Feito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0758135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Capturar dados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0599695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Armazenar dados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7261497"/>
                  </a:ext>
                </a:extLst>
              </a:tr>
              <a:tr h="49180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Monitorar temperatura e umidade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FF8B8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Alta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Planejar as telas necessárias do projeto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076318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Design e criação da página web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3875600"/>
                  </a:ext>
                </a:extLst>
              </a:tr>
              <a:tr h="491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Configurar API para criação de gráficos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0178513"/>
                  </a:ext>
                </a:extLst>
              </a:tr>
              <a:tr h="49180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Segurança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Baixa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Criar módulo de login e cadastros de monitores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4383480"/>
                  </a:ext>
                </a:extLst>
              </a:tr>
              <a:tr h="491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Criar módulo de edição de informações de cadastros e senhas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56077280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Criar limitação às páginas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DE00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6263697"/>
                  </a:ext>
                </a:extLst>
              </a:tr>
              <a:tr h="491800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Armazenamento de dados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FF8B8E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Médio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Desenvolver Arquitetura Conceitual, Lógica e Física do banco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5498682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Modelar o banco do projeto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8171058"/>
                  </a:ext>
                </a:extLst>
              </a:tr>
              <a:tr h="491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Configurar conta Azure para armazenamento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4515636"/>
                  </a:ext>
                </a:extLst>
              </a:tr>
              <a:tr h="24031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Criar banco de dados local MySQL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7332927"/>
                  </a:ext>
                </a:extLst>
              </a:tr>
              <a:tr h="4918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>
                          <a:effectLst/>
                        </a:rPr>
                        <a:t>Interligação do banco de dados com a aplicação</a:t>
                      </a:r>
                      <a:endParaRPr lang="pt-B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dirty="0">
                          <a:effectLst/>
                        </a:rPr>
                        <a:t>Feito</a:t>
                      </a:r>
                      <a:endParaRPr lang="pt-B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FF8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4609051"/>
                  </a:ext>
                </a:extLst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3428673" y="285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 smtClean="0"/>
              <a:t>SPRINT BACKLOG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502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3" name="Retângulo 2"/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800" dirty="0" smtClean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Desenvolvimento</a:t>
              </a:r>
              <a:endPara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C21BAF01-9FB1-44C4-9BDB-1C5AF723BE6E}"/>
              </a:ext>
            </a:extLst>
          </p:cNvPr>
          <p:cNvSpPr/>
          <p:nvPr/>
        </p:nvSpPr>
        <p:spPr>
          <a:xfrm>
            <a:off x="649722" y="387395"/>
            <a:ext cx="10944000" cy="6048000"/>
          </a:xfrm>
          <a:prstGeom prst="rect">
            <a:avLst/>
          </a:prstGeom>
          <a:noFill/>
          <a:ln w="254000">
            <a:solidFill>
              <a:srgbClr val="B0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868</Words>
  <Application>Microsoft Office PowerPoint</Application>
  <PresentationFormat>Personalizar</PresentationFormat>
  <Paragraphs>189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Amanda Bernardini</cp:lastModifiedBy>
  <cp:revision>53</cp:revision>
  <dcterms:created xsi:type="dcterms:W3CDTF">2018-12-03T13:34:35Z</dcterms:created>
  <dcterms:modified xsi:type="dcterms:W3CDTF">2018-12-05T14:03:36Z</dcterms:modified>
</cp:coreProperties>
</file>